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10"/>
  </p:notesMasterIdLst>
  <p:sldIdLst>
    <p:sldId id="273" r:id="rId2"/>
    <p:sldId id="302" r:id="rId3"/>
    <p:sldId id="317" r:id="rId4"/>
    <p:sldId id="316" r:id="rId5"/>
    <p:sldId id="305" r:id="rId6"/>
    <p:sldId id="306" r:id="rId7"/>
    <p:sldId id="308" r:id="rId8"/>
    <p:sldId id="315" r:id="rId9"/>
  </p:sldIdLst>
  <p:sldSz cx="12192000" cy="6858000"/>
  <p:notesSz cx="6858000" cy="9144000"/>
  <p:embeddedFontLst>
    <p:embeddedFont>
      <p:font typeface="Poppins" panose="00000800000000000000" pitchFamily="2" charset="0"/>
      <p:regular r:id="rId11"/>
      <p:bold r:id="rId12"/>
      <p:italic r:id="rId13"/>
      <p:boldItalic r:id="rId14"/>
    </p:embeddedFont>
    <p:embeddedFont>
      <p:font typeface="Poppins Light" panose="020B0604020202020204" charset="0"/>
      <p:regular r:id="rId15"/>
      <p:italic r:id="rId16"/>
    </p:embeddedFont>
    <p:embeddedFont>
      <p:font typeface="Poppins Medium" panose="00000600000000000000" pitchFamily="2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213"/>
    <a:srgbClr val="9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78102" autoAdjust="0"/>
  </p:normalViewPr>
  <p:slideViewPr>
    <p:cSldViewPr snapToGrid="0">
      <p:cViewPr varScale="1">
        <p:scale>
          <a:sx n="87" d="100"/>
          <a:sy n="87" d="100"/>
        </p:scale>
        <p:origin x="1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072F3-3DCE-401C-8A58-5D1244B429B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1A527-E23B-4E3C-AFB3-46C247FB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AE6B3-D0AF-2D42-BDEA-5ADDA78B9B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62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23" y="2530457"/>
            <a:ext cx="6274991" cy="1508106"/>
          </a:xfrm>
        </p:spPr>
        <p:txBody>
          <a:bodyPr anchor="b"/>
          <a:lstStyle>
            <a:lvl1pPr algn="l">
              <a:defRPr lang="en-US" sz="4600" kern="1200" dirty="0" smtClean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23" y="4063924"/>
            <a:ext cx="6274991" cy="461665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kern="1200" dirty="0">
                <a:solidFill>
                  <a:srgbClr val="BE1900"/>
                </a:solidFill>
                <a:latin typeface="Poppins" charset="0"/>
                <a:ea typeface="Poppins" charset="0"/>
                <a:cs typeface="Poppi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2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058525" cy="763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6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5535340" cy="633681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314844"/>
            <a:ext cx="5535340" cy="3874819"/>
          </a:xfr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1700">
                <a:solidFill>
                  <a:srgbClr val="7D121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633681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4844"/>
            <a:ext cx="5562600" cy="3874819"/>
          </a:xfr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1700">
                <a:solidFill>
                  <a:srgbClr val="7D121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058525" cy="763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1475" y="3657600"/>
            <a:ext cx="5545138" cy="2532063"/>
          </a:xfrm>
        </p:spPr>
        <p:txBody>
          <a:bodyPr/>
          <a:lstStyle/>
          <a:p>
            <a:endParaRPr lang="ar-EG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64610" y="3657600"/>
            <a:ext cx="5570190" cy="2532063"/>
          </a:xfrm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728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5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23" y="2530457"/>
            <a:ext cx="6274991" cy="1508106"/>
          </a:xfrm>
        </p:spPr>
        <p:txBody>
          <a:bodyPr anchor="b"/>
          <a:lstStyle>
            <a:lvl1pPr algn="l">
              <a:defRPr lang="en-US" sz="4600" kern="1200" dirty="0" smtClean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1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306214"/>
            <a:ext cx="10372726" cy="751264"/>
          </a:xfrm>
        </p:spPr>
        <p:txBody>
          <a:bodyPr anchor="b">
            <a:noAutofit/>
          </a:bodyPr>
          <a:lstStyle>
            <a:lvl1pPr>
              <a:defRPr lang="en-US" sz="4400" kern="1200" dirty="0">
                <a:solidFill>
                  <a:srgbClr val="7D1213"/>
                </a:solidFill>
                <a:latin typeface="Poppins" charset="0"/>
                <a:ea typeface="+mj-ea"/>
                <a:cs typeface="Poppi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57478"/>
            <a:ext cx="6172200" cy="4803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4" y="1057478"/>
            <a:ext cx="4400551" cy="69512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C019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1475" y="1752600"/>
            <a:ext cx="4400550" cy="4108450"/>
          </a:xfrm>
        </p:spPr>
        <p:txBody>
          <a:bodyPr anchor="ctr"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7D1213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7830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1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71475" y="1447800"/>
            <a:ext cx="11363325" cy="4724400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363326" cy="7637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587655"/>
            <a:ext cx="10148887" cy="917545"/>
          </a:xfrm>
        </p:spPr>
        <p:txBody>
          <a:bodyPr anchor="b"/>
          <a:lstStyle>
            <a:lvl1pPr>
              <a:lnSpc>
                <a:spcPts val="5500"/>
              </a:lnSpc>
              <a:defRPr lang="en-US" sz="5400" kern="1200" dirty="0" smtClean="0">
                <a:solidFill>
                  <a:srgbClr val="FF2623"/>
                </a:solidFill>
                <a:latin typeface="Poppins" charset="0"/>
                <a:ea typeface="Poppins" charset="0"/>
                <a:cs typeface="Poppi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3529046"/>
            <a:ext cx="10148887" cy="150018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ts val="5500"/>
              </a:lnSpc>
              <a:buNone/>
              <a:defRPr lang="en-US" sz="4800" kern="1200" dirty="0" smtClean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2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587655"/>
            <a:ext cx="10148887" cy="917545"/>
          </a:xfrm>
        </p:spPr>
        <p:txBody>
          <a:bodyPr anchor="b"/>
          <a:lstStyle>
            <a:lvl1pPr>
              <a:lnSpc>
                <a:spcPts val="5500"/>
              </a:lnSpc>
              <a:defRPr lang="en-US" sz="5400" kern="1200" dirty="0" smtClean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3529046"/>
            <a:ext cx="10148887" cy="150018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ts val="5500"/>
              </a:lnSpc>
              <a:buNone/>
              <a:defRPr lang="en-US" sz="4800" kern="1200" dirty="0" smtClean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7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587655"/>
            <a:ext cx="10148887" cy="917545"/>
          </a:xfrm>
        </p:spPr>
        <p:txBody>
          <a:bodyPr anchor="b"/>
          <a:lstStyle>
            <a:lvl1pPr>
              <a:lnSpc>
                <a:spcPts val="5500"/>
              </a:lnSpc>
              <a:defRPr lang="en-US" sz="5400" kern="1200" dirty="0" smtClean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3529046"/>
            <a:ext cx="10148887" cy="150018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ts val="5500"/>
              </a:lnSpc>
              <a:buNone/>
              <a:defRPr lang="en-US" sz="4800" kern="1200" dirty="0" smtClean="0">
                <a:solidFill>
                  <a:schemeClr val="bg1"/>
                </a:solidFill>
                <a:latin typeface="Poppins" charset="0"/>
                <a:ea typeface="Poppins" charset="0"/>
                <a:cs typeface="Poppi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587655"/>
            <a:ext cx="10148887" cy="917545"/>
          </a:xfrm>
        </p:spPr>
        <p:txBody>
          <a:bodyPr anchor="b"/>
          <a:lstStyle>
            <a:lvl1pPr>
              <a:lnSpc>
                <a:spcPts val="5500"/>
              </a:lnSpc>
              <a:defRPr lang="en-US" sz="5400" kern="1200" dirty="0" smtClean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3529046"/>
            <a:ext cx="10148887" cy="150018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ts val="5500"/>
              </a:lnSpc>
              <a:buNone/>
              <a:defRPr lang="en-US" sz="4800" kern="1200" dirty="0" smtClean="0">
                <a:solidFill>
                  <a:schemeClr val="tx1"/>
                </a:solidFill>
                <a:latin typeface="Poppins" charset="0"/>
                <a:ea typeface="Poppins" charset="0"/>
                <a:cs typeface="Poppi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3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93725"/>
            <a:ext cx="5577840" cy="420624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3725"/>
            <a:ext cx="5577840" cy="4206240"/>
          </a:xfrm>
        </p:spPr>
        <p:txBody>
          <a:bodyPr/>
          <a:lstStyle>
            <a:lvl1pPr>
              <a:defRPr sz="2400">
                <a:solidFill>
                  <a:srgbClr val="C01900"/>
                </a:solidFill>
              </a:defRPr>
            </a:lvl1pPr>
            <a:lvl2pPr>
              <a:defRPr>
                <a:solidFill>
                  <a:srgbClr val="C0190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362494" y="1442972"/>
            <a:ext cx="11067506" cy="53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C01900"/>
                </a:solidFill>
              </a:defRPr>
            </a:lvl2pPr>
            <a:lvl3pPr>
              <a:defRPr>
                <a:solidFill>
                  <a:srgbClr val="C019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0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1825625"/>
            <a:ext cx="7467600" cy="435133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E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696200" y="1825625"/>
            <a:ext cx="4038600" cy="4351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7942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30E9-FECC-474A-95CB-E7C692364B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058525" cy="763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2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058525" cy="763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493" y="1442972"/>
            <a:ext cx="11067507" cy="473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799" y="63798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 Light" panose="00000400000000000000" pitchFamily="2" charset="0"/>
              </a:defRPr>
            </a:lvl1pPr>
          </a:lstStyle>
          <a:p>
            <a:fld id="{4DC830E9-FECC-474A-95CB-E7C692364B07}" type="slidenum">
              <a:rPr lang="en-US" smtClean="0">
                <a:cs typeface="Poppins Light" panose="00000400000000000000" pitchFamily="2" charset="0"/>
              </a:rPr>
              <a:pPr/>
              <a:t>‹#›</a:t>
            </a:fld>
            <a:endParaRPr lang="en-US" dirty="0"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5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iming>
    <p:tnLst>
      <p:par>
        <p:cTn id="1" dur="indefinite" restart="never" nodeType="tmRoot"/>
      </p:par>
    </p:tnLst>
  </p:timing>
  <p:txStyles>
    <p:titleStyle>
      <a:lvl1pPr marL="0" algn="l" defTabSz="4572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7D1213"/>
          </a:solidFill>
          <a:latin typeface="Poppins" charset="0"/>
          <a:ea typeface="+mj-ea"/>
          <a:cs typeface="Poppins" charset="0"/>
        </a:defRPr>
      </a:lvl1pPr>
    </p:titleStyle>
    <p:bodyStyle>
      <a:lvl1pPr marL="0" indent="0" algn="just" defTabSz="914400" rtl="0" eaLnBrk="1" latinLnBrk="0" hangingPunct="1">
        <a:lnSpc>
          <a:spcPts val="2800"/>
        </a:lnSpc>
        <a:spcBef>
          <a:spcPts val="600"/>
        </a:spcBef>
        <a:spcAft>
          <a:spcPts val="600"/>
        </a:spcAft>
        <a:buFont typeface="Arial"/>
        <a:buNone/>
        <a:defRPr lang="en-US" sz="2600" kern="1200" dirty="0" smtClean="0">
          <a:solidFill>
            <a:srgbClr val="C01900"/>
          </a:solidFill>
          <a:latin typeface="Poppins Medium" panose="00000600000000000000" pitchFamily="2" charset="0"/>
          <a:ea typeface="+mn-ea"/>
          <a:cs typeface="Poppins Medium" panose="00000600000000000000" pitchFamily="2" charset="0"/>
        </a:defRPr>
      </a:lvl1pPr>
      <a:lvl2pPr marL="685800" indent="-228600" algn="just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2400" kern="1200">
          <a:solidFill>
            <a:srgbClr val="78000C"/>
          </a:solidFill>
          <a:latin typeface="Poppins Light" panose="00000400000000000000" pitchFamily="2" charset="0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Poppins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00493" y="1540042"/>
            <a:ext cx="6274991" cy="413999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Mentoring </a:t>
            </a:r>
            <a:r>
              <a:rPr lang="en-US" b="1" dirty="0"/>
              <a:t>Programme of the Ciarb </a:t>
            </a:r>
            <a:r>
              <a:rPr lang="en-US" b="1" dirty="0" smtClean="0"/>
              <a:t>Egypt Branch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813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2913" y="2587655"/>
            <a:ext cx="10148887" cy="9175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/>
              <a:t>Branch Mentoring Programme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42913" y="3529046"/>
            <a:ext cx="10148887" cy="1500187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solidFill>
                  <a:prstClr val="white"/>
                </a:solidFill>
              </a:rPr>
              <a:t>Fourth </a:t>
            </a:r>
            <a:r>
              <a:rPr lang="en-US" sz="12800" b="1" dirty="0">
                <a:solidFill>
                  <a:prstClr val="white"/>
                </a:solidFill>
              </a:rPr>
              <a:t>Cycle </a:t>
            </a:r>
            <a:r>
              <a:rPr lang="en-US" sz="12800" b="1" dirty="0" smtClean="0">
                <a:solidFill>
                  <a:prstClr val="white"/>
                </a:solidFill>
              </a:rPr>
              <a:t>2024–2025</a:t>
            </a:r>
            <a:endParaRPr lang="en-US" sz="12800" b="1" dirty="0">
              <a:solidFill>
                <a:prstClr val="white"/>
              </a:solidFill>
            </a:endParaRPr>
          </a:p>
          <a:p>
            <a:pPr lvl="0"/>
            <a:r>
              <a:rPr lang="en-US" sz="12800" b="1" dirty="0">
                <a:solidFill>
                  <a:prstClr val="white"/>
                </a:solidFill>
              </a:rPr>
              <a:t>4 Mentors, 4 Supporters, </a:t>
            </a:r>
            <a:r>
              <a:rPr lang="en-US" sz="12800" b="1">
                <a:solidFill>
                  <a:prstClr val="white"/>
                </a:solidFill>
              </a:rPr>
              <a:t>and </a:t>
            </a:r>
            <a:r>
              <a:rPr lang="en-US" sz="12800" b="1" smtClean="0">
                <a:solidFill>
                  <a:prstClr val="white"/>
                </a:solidFill>
              </a:rPr>
              <a:t>18 </a:t>
            </a:r>
            <a:r>
              <a:rPr lang="en-US" sz="12800" b="1" dirty="0">
                <a:solidFill>
                  <a:prstClr val="white"/>
                </a:solidFill>
              </a:rPr>
              <a:t>Mentees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5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/>
          <p:cNvSpPr>
            <a:spLocks noGrp="1"/>
          </p:cNvSpPr>
          <p:nvPr>
            <p:ph idx="4294967295"/>
          </p:nvPr>
        </p:nvSpPr>
        <p:spPr>
          <a:xfrm>
            <a:off x="362493" y="1442973"/>
            <a:ext cx="11372307" cy="5708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4 Groups Mentored by:</a:t>
            </a:r>
            <a:endParaRPr lang="en-US" sz="2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0" y="2293330"/>
            <a:ext cx="12192000" cy="1844177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DEBE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5416" y="2315717"/>
            <a:ext cx="1511984" cy="158355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4075" t="-236982" r="-191959" b="-346862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 rot="16200000">
            <a:off x="-258914" y="2900389"/>
            <a:ext cx="1552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Mentors</a:t>
            </a:r>
          </a:p>
          <a:p>
            <a:pPr algn="ctr"/>
            <a:endParaRPr lang="en-US" sz="24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642" y="2694577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1814642" y="3000968"/>
            <a:ext cx="1604575" cy="5694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Poppins" panose="00000500000000000000" pitchFamily="2" charset="0"/>
                <a:cs typeface="Poppins" panose="00000500000000000000" pitchFamily="2" charset="0"/>
              </a:rPr>
              <a:t>Mr. </a:t>
            </a:r>
            <a:r>
              <a:rPr lang="en-US" sz="1800" kern="12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Taher</a:t>
            </a:r>
            <a:r>
              <a:rPr lang="en-US" sz="1800" kern="12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kern="12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Hozayen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0" y="4419600"/>
            <a:ext cx="12192000" cy="1750444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CDED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363326" cy="763791"/>
          </a:xfrm>
        </p:spPr>
        <p:txBody>
          <a:bodyPr>
            <a:noAutofit/>
          </a:bodyPr>
          <a:lstStyle/>
          <a:p>
            <a:r>
              <a:rPr lang="en-GB" dirty="0" smtClean="0"/>
              <a:t>Branch Mentoring Programme</a:t>
            </a:r>
            <a:br>
              <a:rPr lang="en-GB" dirty="0" smtClean="0"/>
            </a:br>
            <a:r>
              <a:rPr lang="en-GB" dirty="0" smtClean="0"/>
              <a:t>Fourth Cycle May 2024 – May 2025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-198162" y="5002435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Mentor </a:t>
            </a:r>
            <a:endParaRPr lang="en-US" sz="16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Supporter</a:t>
            </a:r>
            <a:endParaRPr lang="en-US" sz="16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t="15624" r="15814" b="14665"/>
          <a:stretch/>
        </p:blipFill>
        <p:spPr>
          <a:xfrm>
            <a:off x="6271562" y="2315717"/>
            <a:ext cx="1497076" cy="1561965"/>
          </a:xfrm>
          <a:prstGeom prst="ellipse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4710" y="2761402"/>
            <a:ext cx="1604575" cy="502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7534710" y="3067792"/>
            <a:ext cx="1604575" cy="502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smtClean="0">
                <a:latin typeface="Poppins" panose="00000500000000000000" pitchFamily="2" charset="0"/>
                <a:cs typeface="Poppins" panose="00000500000000000000" pitchFamily="2" charset="0"/>
              </a:rPr>
              <a:t>Mr</a:t>
            </a: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. Abdallah 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El </a:t>
            </a:r>
            <a:r>
              <a:rPr lang="en-US" sz="17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Shehaby</a:t>
            </a:r>
            <a:endParaRPr lang="en-US" sz="17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t="19801" r="19917" b="30059"/>
          <a:stretch/>
        </p:blipFill>
        <p:spPr>
          <a:xfrm>
            <a:off x="9096203" y="2315717"/>
            <a:ext cx="1501212" cy="1585576"/>
          </a:xfrm>
          <a:prstGeom prst="ellipse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81704" y="2761401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/>
          <p:cNvSpPr txBox="1"/>
          <p:nvPr/>
        </p:nvSpPr>
        <p:spPr>
          <a:xfrm>
            <a:off x="10381704" y="3067791"/>
            <a:ext cx="1604575" cy="578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Poppins" panose="00000500000000000000" pitchFamily="2" charset="0"/>
                <a:cs typeface="Poppins" panose="00000500000000000000" pitchFamily="2" charset="0"/>
              </a:rPr>
              <a:t>Mr.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Sherif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El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Saadani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25518" r="24884" b="26004"/>
          <a:stretch/>
        </p:blipFill>
        <p:spPr>
          <a:xfrm>
            <a:off x="3376135" y="2315717"/>
            <a:ext cx="1540136" cy="1614089"/>
          </a:xfrm>
          <a:prstGeom prst="ellipse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690817" y="3067791"/>
            <a:ext cx="1604575" cy="1069717"/>
            <a:chOff x="9898253" y="2227565"/>
            <a:chExt cx="1604575" cy="1069717"/>
          </a:xfrm>
        </p:grpSpPr>
        <p:sp>
          <p:nvSpPr>
            <p:cNvPr id="24" name="Rectangle 23"/>
            <p:cNvSpPr/>
            <p:nvPr/>
          </p:nvSpPr>
          <p:spPr>
            <a:xfrm>
              <a:off x="9898253" y="2227565"/>
              <a:ext cx="1604575" cy="10697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9898253" y="2227565"/>
              <a:ext cx="1604575" cy="578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Ms. </a:t>
              </a:r>
              <a:r>
                <a:rPr lang="en-US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Rania </a:t>
              </a: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Koura </a:t>
              </a:r>
              <a:endParaRPr lang="en-US" sz="1800" kern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43" name="Text Placeholder 28"/>
          <p:cNvSpPr>
            <a:spLocks noGrp="1"/>
          </p:cNvSpPr>
          <p:nvPr>
            <p:ph idx="4294967295"/>
          </p:nvPr>
        </p:nvSpPr>
        <p:spPr>
          <a:xfrm>
            <a:off x="1814642" y="3590825"/>
            <a:ext cx="1452024" cy="5708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/>
              <a:t>Arbitrator </a:t>
            </a:r>
            <a:r>
              <a:rPr lang="en-US" sz="900" dirty="0" smtClean="0"/>
              <a:t>&amp; Lawyer -</a:t>
            </a:r>
            <a:r>
              <a:rPr lang="en-US" sz="900" dirty="0" err="1" smtClean="0"/>
              <a:t>Mackean</a:t>
            </a:r>
            <a:r>
              <a:rPr lang="en-US" sz="900" dirty="0" smtClean="0"/>
              <a:t> </a:t>
            </a:r>
            <a:r>
              <a:rPr lang="en-US" sz="900" dirty="0"/>
              <a:t>Law Firm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idx="4294967295"/>
          </p:nvPr>
        </p:nvSpPr>
        <p:spPr>
          <a:xfrm>
            <a:off x="4690817" y="3590825"/>
            <a:ext cx="1657746" cy="5708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Partner at Amr &amp; Partners Law Firm,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/>
              <a:t>Head </a:t>
            </a:r>
            <a:r>
              <a:rPr lang="en-US" sz="900" dirty="0"/>
              <a:t>of Arbitration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idx="4294967295"/>
          </p:nvPr>
        </p:nvSpPr>
        <p:spPr>
          <a:xfrm>
            <a:off x="7534710" y="3590825"/>
            <a:ext cx="1452024" cy="5708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/>
              <a:t>Partner </a:t>
            </a:r>
            <a:r>
              <a:rPr lang="en-US" sz="900" dirty="0" smtClean="0"/>
              <a:t>at </a:t>
            </a:r>
            <a:r>
              <a:rPr lang="en-US" sz="900" dirty="0" err="1"/>
              <a:t>Jurisera</a:t>
            </a:r>
            <a:endParaRPr lang="en-US" sz="900" dirty="0"/>
          </a:p>
        </p:txBody>
      </p:sp>
      <p:sp>
        <p:nvSpPr>
          <p:cNvPr id="46" name="Text Placeholder 28"/>
          <p:cNvSpPr>
            <a:spLocks noGrp="1"/>
          </p:cNvSpPr>
          <p:nvPr>
            <p:ph idx="4294967295"/>
          </p:nvPr>
        </p:nvSpPr>
        <p:spPr>
          <a:xfrm>
            <a:off x="10366761" y="3590825"/>
            <a:ext cx="1452024" cy="5708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/>
              <a:t>Partner </a:t>
            </a:r>
            <a:r>
              <a:rPr lang="en-US" sz="900" dirty="0" smtClean="0"/>
              <a:t>at </a:t>
            </a:r>
            <a:r>
              <a:rPr lang="en-US" sz="900" dirty="0" err="1" smtClean="0"/>
              <a:t>Amereller</a:t>
            </a:r>
            <a:endParaRPr lang="en-US" sz="900" dirty="0"/>
          </a:p>
        </p:txBody>
      </p:sp>
      <p:sp>
        <p:nvSpPr>
          <p:cNvPr id="76" name="Text Placeholder 28"/>
          <p:cNvSpPr>
            <a:spLocks noGrp="1"/>
          </p:cNvSpPr>
          <p:nvPr>
            <p:ph idx="4294967295"/>
          </p:nvPr>
        </p:nvSpPr>
        <p:spPr>
          <a:xfrm>
            <a:off x="1814642" y="5407988"/>
            <a:ext cx="1452024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Contracts Manager, Hassan </a:t>
            </a:r>
            <a:r>
              <a:rPr lang="en-US" sz="900" dirty="0" err="1"/>
              <a:t>Allam</a:t>
            </a:r>
            <a:r>
              <a:rPr lang="en-US" sz="900" dirty="0"/>
              <a:t> Holding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85516" y="4706412"/>
            <a:ext cx="3133701" cy="1353515"/>
            <a:chOff x="285516" y="4985886"/>
            <a:chExt cx="3133701" cy="1353515"/>
          </a:xfrm>
        </p:grpSpPr>
        <p:grpSp>
          <p:nvGrpSpPr>
            <p:cNvPr id="84" name="Group 83"/>
            <p:cNvGrpSpPr/>
            <p:nvPr/>
          </p:nvGrpSpPr>
          <p:grpSpPr>
            <a:xfrm>
              <a:off x="1814642" y="5059104"/>
              <a:ext cx="1604575" cy="1069717"/>
              <a:chOff x="1814642" y="5059104"/>
              <a:chExt cx="1604575" cy="1069717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814642" y="5059104"/>
                <a:ext cx="1604575" cy="106971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TextBox 59"/>
              <p:cNvSpPr txBox="1"/>
              <p:nvPr/>
            </p:nvSpPr>
            <p:spPr>
              <a:xfrm>
                <a:off x="1814642" y="5059105"/>
                <a:ext cx="1604575" cy="5694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latin typeface="Poppins" panose="00000500000000000000" pitchFamily="2" charset="0"/>
                    <a:cs typeface="Poppins" panose="00000500000000000000" pitchFamily="2" charset="0"/>
                  </a:rPr>
                  <a:t>Dr</a:t>
                </a:r>
                <a:r>
                  <a:rPr lang="en-US" sz="1600" dirty="0" smtClean="0">
                    <a:latin typeface="Poppins" panose="00000500000000000000" pitchFamily="2" charset="0"/>
                    <a:cs typeface="Poppins" panose="00000500000000000000" pitchFamily="2" charset="0"/>
                  </a:rPr>
                  <a:t>. </a:t>
                </a:r>
                <a:r>
                  <a:rPr lang="en-US" dirty="0">
                    <a:latin typeface="Poppins" panose="00000500000000000000" pitchFamily="2" charset="0"/>
                    <a:cs typeface="Poppins" panose="00000500000000000000" pitchFamily="2" charset="0"/>
                  </a:rPr>
                  <a:t>Amira </a:t>
                </a:r>
                <a:r>
                  <a:rPr lang="en-US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Shalaby</a:t>
                </a:r>
                <a:endParaRPr lang="en-US" sz="1800" kern="12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0" t="-1008" r="650" b="41756"/>
            <a:stretch/>
          </p:blipFill>
          <p:spPr>
            <a:xfrm>
              <a:off x="285516" y="4985886"/>
              <a:ext cx="1900874" cy="135351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4710216" y="4872910"/>
            <a:ext cx="1604575" cy="502608"/>
            <a:chOff x="9898253" y="2227565"/>
            <a:chExt cx="1604575" cy="1069717"/>
          </a:xfrm>
        </p:grpSpPr>
        <p:sp>
          <p:nvSpPr>
            <p:cNvPr id="61" name="Rectangle 60"/>
            <p:cNvSpPr/>
            <p:nvPr/>
          </p:nvSpPr>
          <p:spPr>
            <a:xfrm>
              <a:off x="9898253" y="2227565"/>
              <a:ext cx="1604575" cy="10697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9898253" y="2227565"/>
              <a:ext cx="1604575" cy="1069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Eng</a:t>
              </a:r>
              <a:r>
                <a:rPr lang="en-US" sz="1700" dirty="0"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Mona </a:t>
              </a:r>
              <a:r>
                <a:rPr lang="en-US" dirty="0" err="1">
                  <a:latin typeface="Poppins" panose="00000500000000000000" pitchFamily="2" charset="0"/>
                  <a:cs typeface="Poppins" panose="00000500000000000000" pitchFamily="2" charset="0"/>
                </a:rPr>
                <a:t>Mobarez</a:t>
              </a:r>
              <a:endParaRPr lang="en-US" dirty="0" smtClean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66" name="Text Placeholder 28"/>
          <p:cNvSpPr>
            <a:spLocks noGrp="1"/>
          </p:cNvSpPr>
          <p:nvPr>
            <p:ph idx="4294967295"/>
          </p:nvPr>
        </p:nvSpPr>
        <p:spPr>
          <a:xfrm>
            <a:off x="4710215" y="5434443"/>
            <a:ext cx="1593941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Contacts Manager, AGILE Project, Management Advisors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t="24566" r="20469" b="16125"/>
          <a:stretch/>
        </p:blipFill>
        <p:spPr>
          <a:xfrm>
            <a:off x="3451119" y="4798249"/>
            <a:ext cx="1234665" cy="1219608"/>
          </a:xfrm>
          <a:prstGeom prst="ellipse">
            <a:avLst/>
          </a:prstGeom>
        </p:spPr>
      </p:pic>
      <p:sp>
        <p:nvSpPr>
          <p:cNvPr id="86" name="Text Placeholder 28"/>
          <p:cNvSpPr>
            <a:spLocks noGrp="1"/>
          </p:cNvSpPr>
          <p:nvPr>
            <p:ph idx="4294967295"/>
          </p:nvPr>
        </p:nvSpPr>
        <p:spPr>
          <a:xfrm>
            <a:off x="7557123" y="5470298"/>
            <a:ext cx="1657746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Chief Prosecutor, Administrative Prosecution Authority (APA)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6319579" y="4793870"/>
            <a:ext cx="2842119" cy="1224630"/>
            <a:chOff x="3453273" y="5059159"/>
            <a:chExt cx="2842119" cy="1224630"/>
          </a:xfrm>
        </p:grpSpPr>
        <p:grpSp>
          <p:nvGrpSpPr>
            <p:cNvPr id="91" name="Group 90"/>
            <p:cNvGrpSpPr/>
            <p:nvPr/>
          </p:nvGrpSpPr>
          <p:grpSpPr>
            <a:xfrm>
              <a:off x="4690817" y="5125928"/>
              <a:ext cx="1604575" cy="1069717"/>
              <a:chOff x="9898253" y="2227565"/>
              <a:chExt cx="1604575" cy="1069717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9898253" y="2227565"/>
                <a:ext cx="1604575" cy="106971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TextBox 94"/>
              <p:cNvSpPr txBox="1"/>
              <p:nvPr/>
            </p:nvSpPr>
            <p:spPr>
              <a:xfrm>
                <a:off x="9898253" y="2227565"/>
                <a:ext cx="1604575" cy="5785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latin typeface="Poppins" panose="00000500000000000000" pitchFamily="2" charset="0"/>
                    <a:cs typeface="Poppins" panose="00000500000000000000" pitchFamily="2" charset="0"/>
                  </a:rPr>
                  <a:t>Ms. </a:t>
                </a:r>
                <a:r>
                  <a:rPr lang="en-US" dirty="0" err="1" smtClean="0">
                    <a:latin typeface="Poppins" panose="00000500000000000000" pitchFamily="2" charset="0"/>
                    <a:cs typeface="Poppins" panose="00000500000000000000" pitchFamily="2" charset="0"/>
                  </a:rPr>
                  <a:t>Lamyaa</a:t>
                </a:r>
                <a:r>
                  <a:rPr lang="en-US" dirty="0" smtClean="0"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r>
                  <a:rPr lang="en-US" dirty="0">
                    <a:latin typeface="Poppins" panose="00000500000000000000" pitchFamily="2" charset="0"/>
                    <a:cs typeface="Poppins" panose="00000500000000000000" pitchFamily="2" charset="0"/>
                  </a:rPr>
                  <a:t>Mohamed </a:t>
                </a:r>
                <a:r>
                  <a:rPr lang="en-US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Saad</a:t>
                </a:r>
                <a:endParaRPr lang="en-US" sz="1800" kern="12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8" t="15531" r="24953" b="32676"/>
            <a:stretch/>
          </p:blipFill>
          <p:spPr>
            <a:xfrm>
              <a:off x="3453273" y="5059159"/>
              <a:ext cx="1192853" cy="1224630"/>
            </a:xfrm>
            <a:prstGeom prst="ellipse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10405127" y="4793871"/>
            <a:ext cx="1701439" cy="1086713"/>
            <a:chOff x="10381704" y="2744405"/>
            <a:chExt cx="1701439" cy="1086713"/>
          </a:xfrm>
        </p:grpSpPr>
        <p:sp>
          <p:nvSpPr>
            <p:cNvPr id="49" name="Rectangle 48"/>
            <p:cNvSpPr/>
            <p:nvPr/>
          </p:nvSpPr>
          <p:spPr>
            <a:xfrm>
              <a:off x="10381704" y="2761401"/>
              <a:ext cx="1604575" cy="10697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10381704" y="2744405"/>
              <a:ext cx="1701439" cy="613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Mr. </a:t>
              </a:r>
              <a:r>
                <a:rPr lang="en-US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Mahmoud </a:t>
              </a: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El-</a:t>
              </a:r>
              <a:r>
                <a:rPr lang="en-US" dirty="0" err="1">
                  <a:latin typeface="Poppins" panose="00000500000000000000" pitchFamily="2" charset="0"/>
                  <a:cs typeface="Poppins" panose="00000500000000000000" pitchFamily="2" charset="0"/>
                </a:rPr>
                <a:t>Khamry</a:t>
              </a: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</p:grpSp>
      <p:sp>
        <p:nvSpPr>
          <p:cNvPr id="51" name="Text Placeholder 28"/>
          <p:cNvSpPr>
            <a:spLocks noGrp="1"/>
          </p:cNvSpPr>
          <p:nvPr>
            <p:ph idx="4294967295"/>
          </p:nvPr>
        </p:nvSpPr>
        <p:spPr>
          <a:xfrm>
            <a:off x="10390184" y="5470297"/>
            <a:ext cx="1452024" cy="4729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00" dirty="0"/>
              <a:t>Partner at Amr &amp; Partners Law Firm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t="20877" r="25330" b="35206"/>
          <a:stretch/>
        </p:blipFill>
        <p:spPr>
          <a:xfrm>
            <a:off x="9128534" y="4767094"/>
            <a:ext cx="1238227" cy="12382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483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/>
          <p:cNvSpPr>
            <a:spLocks noGrp="1"/>
          </p:cNvSpPr>
          <p:nvPr>
            <p:ph idx="4294967295"/>
          </p:nvPr>
        </p:nvSpPr>
        <p:spPr>
          <a:xfrm>
            <a:off x="362493" y="1442973"/>
            <a:ext cx="11372307" cy="5708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 1 </a:t>
            </a:r>
            <a:endParaRPr lang="en-US" sz="2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0" y="2293330"/>
            <a:ext cx="12192000" cy="1844177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DEBE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5416" y="2315717"/>
            <a:ext cx="1511984" cy="158355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4075" t="-236982" r="-191959" b="-346862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 rot="16200000">
            <a:off x="-258914" y="2900389"/>
            <a:ext cx="1552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Mentors</a:t>
            </a:r>
          </a:p>
          <a:p>
            <a:pPr algn="ctr"/>
            <a:endParaRPr lang="en-US" sz="24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642" y="2694577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1814642" y="3000968"/>
            <a:ext cx="1604575" cy="5694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Poppins" panose="00000500000000000000" pitchFamily="2" charset="0"/>
                <a:cs typeface="Poppins" panose="00000500000000000000" pitchFamily="2" charset="0"/>
              </a:rPr>
              <a:t>Mr. </a:t>
            </a:r>
            <a:r>
              <a:rPr lang="en-US" sz="1800" kern="12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Taher</a:t>
            </a:r>
            <a:r>
              <a:rPr lang="en-US" sz="1800" kern="12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kern="12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Hozayen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0" y="4419600"/>
            <a:ext cx="12192000" cy="1750444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CDED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363326" cy="763791"/>
          </a:xfrm>
        </p:spPr>
        <p:txBody>
          <a:bodyPr>
            <a:noAutofit/>
          </a:bodyPr>
          <a:lstStyle/>
          <a:p>
            <a:r>
              <a:rPr lang="en-GB" dirty="0" smtClean="0"/>
              <a:t>Branch Mentoring Programme</a:t>
            </a:r>
            <a:br>
              <a:rPr lang="en-GB" dirty="0" smtClean="0"/>
            </a:br>
            <a:r>
              <a:rPr lang="en-GB" dirty="0" smtClean="0"/>
              <a:t>Fourth Cycle May 2024 – May 2025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-119615" y="5125545"/>
            <a:ext cx="1088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Mentees</a:t>
            </a:r>
            <a:endParaRPr lang="en-US" sz="16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81704" y="2761401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Text Placeholder 28"/>
          <p:cNvSpPr>
            <a:spLocks noGrp="1"/>
          </p:cNvSpPr>
          <p:nvPr>
            <p:ph idx="4294967295"/>
          </p:nvPr>
        </p:nvSpPr>
        <p:spPr>
          <a:xfrm>
            <a:off x="1814642" y="3590825"/>
            <a:ext cx="1452024" cy="5708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/>
              <a:t>Arbitrator </a:t>
            </a:r>
            <a:r>
              <a:rPr lang="en-US" sz="900" dirty="0" smtClean="0"/>
              <a:t>&amp; Lawyer -</a:t>
            </a:r>
            <a:r>
              <a:rPr lang="en-US" sz="900" dirty="0" err="1" smtClean="0"/>
              <a:t>Mackean</a:t>
            </a:r>
            <a:r>
              <a:rPr lang="en-US" sz="900" dirty="0" smtClean="0"/>
              <a:t> </a:t>
            </a:r>
            <a:r>
              <a:rPr lang="en-US" sz="900" dirty="0"/>
              <a:t>Law Firm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255657" y="5021081"/>
            <a:ext cx="1604575" cy="502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TextBox 64"/>
          <p:cNvSpPr txBox="1"/>
          <p:nvPr/>
        </p:nvSpPr>
        <p:spPr>
          <a:xfrm>
            <a:off x="8278250" y="4829275"/>
            <a:ext cx="1604575" cy="512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Eng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Muhammed  </a:t>
            </a:r>
            <a:r>
              <a:rPr lang="en-US" sz="1700" dirty="0" err="1">
                <a:latin typeface="Poppins" panose="00000500000000000000" pitchFamily="2" charset="0"/>
                <a:cs typeface="Poppins" panose="00000500000000000000" pitchFamily="2" charset="0"/>
              </a:rPr>
              <a:t>Abdelwahab</a:t>
            </a:r>
            <a:endParaRPr lang="en-US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381704" y="4846454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TextBox 69"/>
          <p:cNvSpPr txBox="1"/>
          <p:nvPr/>
        </p:nvSpPr>
        <p:spPr>
          <a:xfrm>
            <a:off x="1534759" y="4756123"/>
            <a:ext cx="1604575" cy="747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Mr. 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Ahmed </a:t>
            </a:r>
            <a:r>
              <a:rPr lang="en-US" sz="1700" dirty="0" err="1">
                <a:latin typeface="Poppins" panose="00000500000000000000" pitchFamily="2" charset="0"/>
                <a:cs typeface="Poppins" panose="00000500000000000000" pitchFamily="2" charset="0"/>
              </a:rPr>
              <a:t>Sameh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6" name="Text Placeholder 28"/>
          <p:cNvSpPr>
            <a:spLocks noGrp="1"/>
          </p:cNvSpPr>
          <p:nvPr>
            <p:ph idx="4294967295"/>
          </p:nvPr>
        </p:nvSpPr>
        <p:spPr>
          <a:xfrm>
            <a:off x="3701026" y="5485040"/>
            <a:ext cx="1233477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Junior Lawyer </a:t>
            </a:r>
            <a:r>
              <a:rPr lang="en-US" sz="900" dirty="0" smtClean="0"/>
              <a:t>trainee, LEGAM</a:t>
            </a:r>
            <a:endParaRPr lang="en-US" sz="900" dirty="0"/>
          </a:p>
        </p:txBody>
      </p:sp>
      <p:sp>
        <p:nvSpPr>
          <p:cNvPr id="78" name="Text Placeholder 28"/>
          <p:cNvSpPr>
            <a:spLocks noGrp="1"/>
          </p:cNvSpPr>
          <p:nvPr>
            <p:ph idx="4294967295"/>
          </p:nvPr>
        </p:nvSpPr>
        <p:spPr>
          <a:xfrm>
            <a:off x="8278249" y="5485040"/>
            <a:ext cx="1593941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Contracts Engineer - Creative Group</a:t>
            </a:r>
          </a:p>
        </p:txBody>
      </p:sp>
      <p:sp>
        <p:nvSpPr>
          <p:cNvPr id="79" name="Text Placeholder 28"/>
          <p:cNvSpPr>
            <a:spLocks noGrp="1"/>
          </p:cNvSpPr>
          <p:nvPr>
            <p:ph idx="4294967295"/>
          </p:nvPr>
        </p:nvSpPr>
        <p:spPr>
          <a:xfrm>
            <a:off x="1507262" y="5485040"/>
            <a:ext cx="1445201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880" dirty="0"/>
              <a:t>Judge </a:t>
            </a:r>
            <a:r>
              <a:rPr lang="en-US" sz="880" dirty="0" smtClean="0"/>
              <a:t>- State </a:t>
            </a:r>
            <a:r>
              <a:rPr lang="en-US" sz="880" dirty="0"/>
              <a:t>Commissioner, Court of Administrative Judiciary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462834" y="4787114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3738026" y="4846213"/>
            <a:ext cx="1604575" cy="579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Mr. 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ABDALLA ZAHER</a:t>
            </a:r>
            <a:endParaRPr lang="en-US" sz="17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90817" y="5014902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Text Placeholder 28"/>
          <p:cNvSpPr>
            <a:spLocks noGrp="1"/>
          </p:cNvSpPr>
          <p:nvPr>
            <p:ph idx="4294967295"/>
          </p:nvPr>
        </p:nvSpPr>
        <p:spPr>
          <a:xfrm>
            <a:off x="7427757" y="3237979"/>
            <a:ext cx="1452024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 smtClean="0"/>
              <a:t>Contracts Manager, Hassan </a:t>
            </a:r>
            <a:r>
              <a:rPr lang="en-US" sz="900" dirty="0" err="1"/>
              <a:t>Allam</a:t>
            </a:r>
            <a:r>
              <a:rPr lang="en-US" sz="900" dirty="0"/>
              <a:t> Holding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98631" y="2536403"/>
            <a:ext cx="3133701" cy="1353515"/>
            <a:chOff x="285516" y="4985886"/>
            <a:chExt cx="3133701" cy="1353515"/>
          </a:xfrm>
        </p:grpSpPr>
        <p:grpSp>
          <p:nvGrpSpPr>
            <p:cNvPr id="54" name="Group 53"/>
            <p:cNvGrpSpPr/>
            <p:nvPr/>
          </p:nvGrpSpPr>
          <p:grpSpPr>
            <a:xfrm>
              <a:off x="1814642" y="5059104"/>
              <a:ext cx="1604575" cy="1069717"/>
              <a:chOff x="1814642" y="5059104"/>
              <a:chExt cx="1604575" cy="106971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814642" y="5059104"/>
                <a:ext cx="1604575" cy="106971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" name="TextBox 56"/>
              <p:cNvSpPr txBox="1"/>
              <p:nvPr/>
            </p:nvSpPr>
            <p:spPr>
              <a:xfrm>
                <a:off x="1814642" y="5059105"/>
                <a:ext cx="1604575" cy="5694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latin typeface="Poppins" panose="00000500000000000000" pitchFamily="2" charset="0"/>
                    <a:cs typeface="Poppins" panose="00000500000000000000" pitchFamily="2" charset="0"/>
                  </a:rPr>
                  <a:t>Dr</a:t>
                </a:r>
                <a:r>
                  <a:rPr lang="en-US" sz="1600" dirty="0" smtClean="0">
                    <a:latin typeface="Poppins" panose="00000500000000000000" pitchFamily="2" charset="0"/>
                    <a:cs typeface="Poppins" panose="00000500000000000000" pitchFamily="2" charset="0"/>
                  </a:rPr>
                  <a:t>. </a:t>
                </a:r>
                <a:r>
                  <a:rPr lang="en-US" dirty="0">
                    <a:latin typeface="Poppins" panose="00000500000000000000" pitchFamily="2" charset="0"/>
                    <a:cs typeface="Poppins" panose="00000500000000000000" pitchFamily="2" charset="0"/>
                  </a:rPr>
                  <a:t>Amira </a:t>
                </a:r>
                <a:r>
                  <a:rPr lang="en-US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Shalaby</a:t>
                </a:r>
                <a:endParaRPr lang="en-US" sz="1800" kern="12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0" t="-1008" r="650" b="41756"/>
            <a:stretch/>
          </p:blipFill>
          <p:spPr>
            <a:xfrm>
              <a:off x="285516" y="4985886"/>
              <a:ext cx="1900874" cy="1353515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 rot="16200000">
            <a:off x="5302908" y="2922488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Mentor </a:t>
            </a:r>
            <a:endParaRPr lang="en-US" sz="16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Supporter</a:t>
            </a:r>
            <a:endParaRPr lang="en-US" sz="16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13618" r="27251" b="35833"/>
          <a:stretch/>
        </p:blipFill>
        <p:spPr>
          <a:xfrm>
            <a:off x="2667431" y="4727327"/>
            <a:ext cx="1069717" cy="1069717"/>
          </a:xfrm>
          <a:prstGeom prst="ellipse">
            <a:avLst/>
          </a:prstGeom>
        </p:spPr>
      </p:pic>
      <p:sp>
        <p:nvSpPr>
          <p:cNvPr id="36" name="Text Placeholder 28"/>
          <p:cNvSpPr>
            <a:spLocks noGrp="1"/>
          </p:cNvSpPr>
          <p:nvPr>
            <p:ph idx="4294967295"/>
          </p:nvPr>
        </p:nvSpPr>
        <p:spPr>
          <a:xfrm>
            <a:off x="5933380" y="5485040"/>
            <a:ext cx="1292708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Contracts and Claims </a:t>
            </a:r>
            <a:r>
              <a:rPr lang="en-US" sz="900" dirty="0" smtClean="0"/>
              <a:t>Consultant  - MID construction (USA)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5925847" y="4801843"/>
            <a:ext cx="1604575" cy="578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Eng. Mohamed </a:t>
            </a:r>
            <a:r>
              <a:rPr lang="en-US" sz="1700" dirty="0" err="1">
                <a:latin typeface="Poppins" panose="00000500000000000000" pitchFamily="2" charset="0"/>
                <a:cs typeface="Poppins" panose="00000500000000000000" pitchFamily="2" charset="0"/>
              </a:rPr>
              <a:t>Matar</a:t>
            </a:r>
            <a:endParaRPr lang="en-US" sz="17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3529" r="6518" b="29993"/>
          <a:stretch/>
        </p:blipFill>
        <p:spPr>
          <a:xfrm>
            <a:off x="4781058" y="4729120"/>
            <a:ext cx="1117573" cy="1173759"/>
          </a:xfrm>
          <a:prstGeom prst="ellipse">
            <a:avLst/>
          </a:prstGeom>
        </p:spPr>
      </p:pic>
      <p:sp>
        <p:nvSpPr>
          <p:cNvPr id="39" name="Text Placeholder 28"/>
          <p:cNvSpPr>
            <a:spLocks noGrp="1"/>
          </p:cNvSpPr>
          <p:nvPr>
            <p:ph idx="4294967295"/>
          </p:nvPr>
        </p:nvSpPr>
        <p:spPr>
          <a:xfrm>
            <a:off x="10910345" y="5485040"/>
            <a:ext cx="1201981" cy="28124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Senior Contracts Engineer - Saudi Icon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910345" y="4829275"/>
            <a:ext cx="1201981" cy="578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Eng. </a:t>
            </a:r>
            <a:endParaRPr lang="en-US" sz="17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Ahmed 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Samir Ali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7" t="23861" r="25579" b="30585"/>
          <a:stretch/>
        </p:blipFill>
        <p:spPr>
          <a:xfrm>
            <a:off x="517100" y="4727327"/>
            <a:ext cx="1069717" cy="1069717"/>
          </a:xfrm>
          <a:prstGeom prst="ellipse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5811" r="15480" b="24174"/>
          <a:stretch/>
        </p:blipFill>
        <p:spPr>
          <a:xfrm>
            <a:off x="7098558" y="4718817"/>
            <a:ext cx="1159268" cy="1159268"/>
          </a:xfrm>
          <a:prstGeom prst="ellipse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18036" r="23970" b="33383"/>
          <a:stretch/>
        </p:blipFill>
        <p:spPr>
          <a:xfrm>
            <a:off x="9802043" y="4729452"/>
            <a:ext cx="1159322" cy="11593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4795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/>
          <p:cNvSpPr>
            <a:spLocks noGrp="1"/>
          </p:cNvSpPr>
          <p:nvPr>
            <p:ph idx="4294967295"/>
          </p:nvPr>
        </p:nvSpPr>
        <p:spPr>
          <a:xfrm>
            <a:off x="362493" y="1442973"/>
            <a:ext cx="11372307" cy="5708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 2 </a:t>
            </a:r>
            <a:endParaRPr lang="en-US" sz="2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0" y="2293330"/>
            <a:ext cx="12192000" cy="1844177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DEBE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58914" y="2900389"/>
            <a:ext cx="1552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Mentors</a:t>
            </a:r>
          </a:p>
          <a:p>
            <a:pPr algn="ctr"/>
            <a:endParaRPr lang="en-US" sz="24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642" y="2694577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ular Callout 7"/>
          <p:cNvSpPr/>
          <p:nvPr/>
        </p:nvSpPr>
        <p:spPr>
          <a:xfrm>
            <a:off x="0" y="4419600"/>
            <a:ext cx="12192000" cy="1750444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CDED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363326" cy="763791"/>
          </a:xfrm>
        </p:spPr>
        <p:txBody>
          <a:bodyPr>
            <a:noAutofit/>
          </a:bodyPr>
          <a:lstStyle/>
          <a:p>
            <a:r>
              <a:rPr lang="en-GB" dirty="0" smtClean="0"/>
              <a:t>Branch Mentoring Programme</a:t>
            </a:r>
            <a:br>
              <a:rPr lang="en-GB" dirty="0" smtClean="0"/>
            </a:br>
            <a:r>
              <a:rPr lang="en-GB" dirty="0" smtClean="0"/>
              <a:t>Fourth Cycle May 2024 – May 2025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-119615" y="5125545"/>
            <a:ext cx="1088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Mentees</a:t>
            </a:r>
            <a:endParaRPr lang="en-US" sz="16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81704" y="2761401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angle 63"/>
          <p:cNvSpPr/>
          <p:nvPr/>
        </p:nvSpPr>
        <p:spPr>
          <a:xfrm>
            <a:off x="10255657" y="5021081"/>
            <a:ext cx="1604575" cy="502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TextBox 64"/>
          <p:cNvSpPr txBox="1"/>
          <p:nvPr/>
        </p:nvSpPr>
        <p:spPr>
          <a:xfrm>
            <a:off x="10255657" y="5010785"/>
            <a:ext cx="1604575" cy="512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Eng. Mohamed H. </a:t>
            </a:r>
            <a:r>
              <a:rPr lang="en-US" sz="1700" dirty="0" err="1">
                <a:latin typeface="Poppins" panose="00000500000000000000" pitchFamily="2" charset="0"/>
                <a:cs typeface="Poppins" panose="00000500000000000000" pitchFamily="2" charset="0"/>
              </a:rPr>
              <a:t>AbdAllah</a:t>
            </a:r>
            <a:endParaRPr lang="en-US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381704" y="4846454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Text Placeholder 28"/>
          <p:cNvSpPr>
            <a:spLocks noGrp="1"/>
          </p:cNvSpPr>
          <p:nvPr>
            <p:ph idx="4294967295"/>
          </p:nvPr>
        </p:nvSpPr>
        <p:spPr>
          <a:xfrm>
            <a:off x="10255656" y="5580368"/>
            <a:ext cx="1593941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Control Engineer, Scope Project Management, American Planning Consultancy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462834" y="4787114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Rectangle 73"/>
          <p:cNvSpPr/>
          <p:nvPr/>
        </p:nvSpPr>
        <p:spPr>
          <a:xfrm>
            <a:off x="4690817" y="5014902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4526" r="11277" b="17801"/>
          <a:stretch/>
        </p:blipFill>
        <p:spPr>
          <a:xfrm>
            <a:off x="6174220" y="4801752"/>
            <a:ext cx="1192853" cy="1192853"/>
          </a:xfrm>
          <a:prstGeom prst="ellipse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12806" r="17836" b="22128"/>
          <a:stretch/>
        </p:blipFill>
        <p:spPr>
          <a:xfrm>
            <a:off x="9004088" y="4777973"/>
            <a:ext cx="1219608" cy="1219608"/>
          </a:xfrm>
          <a:prstGeom prst="ellipse">
            <a:avLst/>
          </a:prstGeom>
        </p:spPr>
      </p:pic>
      <p:sp>
        <p:nvSpPr>
          <p:cNvPr id="58" name="Rectangle 57"/>
          <p:cNvSpPr/>
          <p:nvPr/>
        </p:nvSpPr>
        <p:spPr>
          <a:xfrm rot="16200000">
            <a:off x="5302908" y="2922488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Mentor </a:t>
            </a:r>
            <a:endParaRPr lang="en-US" sz="16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Supporter</a:t>
            </a:r>
            <a:endParaRPr lang="en-US" sz="16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25518" r="24884" b="26004"/>
          <a:stretch/>
        </p:blipFill>
        <p:spPr>
          <a:xfrm>
            <a:off x="558798" y="2324277"/>
            <a:ext cx="1540136" cy="1614089"/>
          </a:xfrm>
          <a:prstGeom prst="ellipse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873480" y="3076351"/>
            <a:ext cx="1604575" cy="1069717"/>
            <a:chOff x="9898253" y="2227565"/>
            <a:chExt cx="1604575" cy="1069717"/>
          </a:xfrm>
        </p:grpSpPr>
        <p:sp>
          <p:nvSpPr>
            <p:cNvPr id="44" name="Rectangle 43"/>
            <p:cNvSpPr/>
            <p:nvPr/>
          </p:nvSpPr>
          <p:spPr>
            <a:xfrm>
              <a:off x="9898253" y="2227565"/>
              <a:ext cx="1604575" cy="10697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9898253" y="2227565"/>
              <a:ext cx="1604575" cy="578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Ms. </a:t>
              </a:r>
              <a:r>
                <a:rPr lang="en-US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Rania </a:t>
              </a: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Koura </a:t>
              </a:r>
              <a:endParaRPr lang="en-US" sz="1800" kern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46" name="Text Placeholder 28"/>
          <p:cNvSpPr>
            <a:spLocks noGrp="1"/>
          </p:cNvSpPr>
          <p:nvPr>
            <p:ph idx="4294967295"/>
          </p:nvPr>
        </p:nvSpPr>
        <p:spPr>
          <a:xfrm>
            <a:off x="1873480" y="3599385"/>
            <a:ext cx="1657746" cy="5708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Partner at Amr &amp; Partners Law Firm,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/>
              <a:t>Head </a:t>
            </a:r>
            <a:r>
              <a:rPr lang="en-US" sz="900" dirty="0"/>
              <a:t>of Arbitration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544302" y="2683814"/>
            <a:ext cx="1604575" cy="502608"/>
            <a:chOff x="9898253" y="2227565"/>
            <a:chExt cx="1604575" cy="1069717"/>
          </a:xfrm>
        </p:grpSpPr>
        <p:sp>
          <p:nvSpPr>
            <p:cNvPr id="37" name="Rectangle 36"/>
            <p:cNvSpPr/>
            <p:nvPr/>
          </p:nvSpPr>
          <p:spPr>
            <a:xfrm>
              <a:off x="9898253" y="2227565"/>
              <a:ext cx="1604575" cy="10697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/>
            <p:cNvSpPr txBox="1"/>
            <p:nvPr/>
          </p:nvSpPr>
          <p:spPr>
            <a:xfrm>
              <a:off x="9898253" y="2227565"/>
              <a:ext cx="1604575" cy="1069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Eng</a:t>
              </a:r>
              <a:r>
                <a:rPr lang="en-US" sz="1700" dirty="0"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Mona </a:t>
              </a:r>
              <a:r>
                <a:rPr lang="en-US" dirty="0" err="1">
                  <a:latin typeface="Poppins" panose="00000500000000000000" pitchFamily="2" charset="0"/>
                  <a:cs typeface="Poppins" panose="00000500000000000000" pitchFamily="2" charset="0"/>
                </a:rPr>
                <a:t>Mobarez</a:t>
              </a:r>
              <a:endParaRPr lang="en-US" dirty="0" smtClean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9" name="Text Placeholder 28"/>
          <p:cNvSpPr>
            <a:spLocks noGrp="1"/>
          </p:cNvSpPr>
          <p:nvPr>
            <p:ph idx="4294967295"/>
          </p:nvPr>
        </p:nvSpPr>
        <p:spPr>
          <a:xfrm>
            <a:off x="7544301" y="3245347"/>
            <a:ext cx="1593941" cy="5708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 smtClean="0"/>
              <a:t>Contacts Manager</a:t>
            </a:r>
            <a:r>
              <a:rPr lang="en-US" sz="900" dirty="0"/>
              <a:t>, </a:t>
            </a:r>
            <a:r>
              <a:rPr lang="en-US" sz="900" dirty="0" smtClean="0"/>
              <a:t>AGILE </a:t>
            </a:r>
            <a:r>
              <a:rPr lang="en-US" sz="900" dirty="0"/>
              <a:t>Project, Management Advisors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1" t="25642" r="22564" b="16941"/>
          <a:stretch/>
        </p:blipFill>
        <p:spPr>
          <a:xfrm>
            <a:off x="6285205" y="2609153"/>
            <a:ext cx="1234665" cy="1219608"/>
          </a:xfrm>
          <a:prstGeom prst="ellipse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13654" r="22476" b="33187"/>
          <a:stretch/>
        </p:blipFill>
        <p:spPr>
          <a:xfrm>
            <a:off x="3291587" y="4816772"/>
            <a:ext cx="1192853" cy="1192853"/>
          </a:xfrm>
          <a:prstGeom prst="ellipse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506620" y="5021081"/>
            <a:ext cx="1604575" cy="512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n-NO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Eng. Mohamed Abd el-</a:t>
            </a:r>
            <a:r>
              <a:rPr lang="nn-NO" sz="1700" dirty="0">
                <a:latin typeface="Poppins" panose="00000500000000000000" pitchFamily="2" charset="0"/>
                <a:cs typeface="Poppins" panose="00000500000000000000" pitchFamily="2" charset="0"/>
              </a:rPr>
              <a:t>R</a:t>
            </a:r>
            <a:r>
              <a:rPr lang="nn-NO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ahman</a:t>
            </a:r>
            <a:endParaRPr lang="en-US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Text Placeholder 28"/>
          <p:cNvSpPr>
            <a:spLocks noGrp="1"/>
          </p:cNvSpPr>
          <p:nvPr>
            <p:ph idx="4294967295"/>
          </p:nvPr>
        </p:nvSpPr>
        <p:spPr>
          <a:xfrm>
            <a:off x="4506619" y="5713215"/>
            <a:ext cx="1593941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Contracts </a:t>
            </a:r>
            <a:r>
              <a:rPr lang="en-US" sz="900" dirty="0" smtClean="0"/>
              <a:t>Manager </a:t>
            </a:r>
            <a:r>
              <a:rPr lang="en-US" sz="900" dirty="0"/>
              <a:t>- </a:t>
            </a:r>
            <a:r>
              <a:rPr lang="en-US" sz="900" dirty="0" err="1"/>
              <a:t>Talaat</a:t>
            </a:r>
            <a:r>
              <a:rPr lang="en-US" sz="900" dirty="0"/>
              <a:t> Mostafa Group “TMG”</a:t>
            </a:r>
          </a:p>
        </p:txBody>
      </p:sp>
      <p:sp>
        <p:nvSpPr>
          <p:cNvPr id="52" name="Text Placeholder 28"/>
          <p:cNvSpPr>
            <a:spLocks noGrp="1"/>
          </p:cNvSpPr>
          <p:nvPr>
            <p:ph idx="4294967295"/>
          </p:nvPr>
        </p:nvSpPr>
        <p:spPr>
          <a:xfrm>
            <a:off x="7376089" y="5689914"/>
            <a:ext cx="1452024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EDECS </a:t>
            </a:r>
            <a:r>
              <a:rPr lang="en-US" sz="900" dirty="0" err="1"/>
              <a:t>Eldawlia</a:t>
            </a:r>
            <a:r>
              <a:rPr lang="en-US" sz="900" dirty="0"/>
              <a:t> for Engineering &amp; Contracting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5203" y="4997780"/>
            <a:ext cx="1604575" cy="579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Eng. Mohammed </a:t>
            </a:r>
            <a:r>
              <a:rPr lang="en-US" sz="1600" dirty="0" err="1">
                <a:latin typeface="Poppins" panose="00000500000000000000" pitchFamily="2" charset="0"/>
                <a:cs typeface="Poppins" panose="00000500000000000000" pitchFamily="2" charset="0"/>
              </a:rPr>
              <a:t>Ezzat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El-Sayyad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11739" y="4830495"/>
            <a:ext cx="1604575" cy="747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Ms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HALA 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EL-BAHR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6" name="Text Placeholder 28"/>
          <p:cNvSpPr>
            <a:spLocks noGrp="1"/>
          </p:cNvSpPr>
          <p:nvPr>
            <p:ph idx="4294967295"/>
          </p:nvPr>
        </p:nvSpPr>
        <p:spPr>
          <a:xfrm>
            <a:off x="1875446" y="5547949"/>
            <a:ext cx="1452024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860" dirty="0" smtClean="0"/>
              <a:t>Master's </a:t>
            </a:r>
            <a:r>
              <a:rPr lang="en-US" sz="860" dirty="0"/>
              <a:t>Researcher at the Maritime Academy </a:t>
            </a:r>
            <a:r>
              <a:rPr lang="en-US" sz="860" dirty="0" smtClean="0"/>
              <a:t>&amp; </a:t>
            </a:r>
            <a:r>
              <a:rPr lang="en-US" sz="860" dirty="0"/>
              <a:t>Corporate Lawyer in statements consulting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9738" r="1611" b="30748"/>
          <a:stretch/>
        </p:blipFill>
        <p:spPr>
          <a:xfrm>
            <a:off x="613157" y="4746304"/>
            <a:ext cx="1286631" cy="12496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988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/>
          <p:cNvSpPr>
            <a:spLocks noGrp="1"/>
          </p:cNvSpPr>
          <p:nvPr>
            <p:ph idx="4294967295"/>
          </p:nvPr>
        </p:nvSpPr>
        <p:spPr>
          <a:xfrm>
            <a:off x="362493" y="1442973"/>
            <a:ext cx="11372307" cy="5708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 3 </a:t>
            </a:r>
            <a:endParaRPr lang="en-US" sz="2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0" y="2293330"/>
            <a:ext cx="12192000" cy="1844177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DEBE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58914" y="2900389"/>
            <a:ext cx="1552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Mentors</a:t>
            </a:r>
          </a:p>
          <a:p>
            <a:pPr algn="ctr"/>
            <a:endParaRPr lang="en-US" sz="24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642" y="2694577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ular Callout 7"/>
          <p:cNvSpPr/>
          <p:nvPr/>
        </p:nvSpPr>
        <p:spPr>
          <a:xfrm>
            <a:off x="0" y="4419600"/>
            <a:ext cx="12192000" cy="1750444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CDED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363326" cy="763791"/>
          </a:xfrm>
        </p:spPr>
        <p:txBody>
          <a:bodyPr>
            <a:noAutofit/>
          </a:bodyPr>
          <a:lstStyle/>
          <a:p>
            <a:r>
              <a:rPr lang="en-GB" dirty="0" smtClean="0"/>
              <a:t>Branch Mentoring Programme</a:t>
            </a:r>
            <a:br>
              <a:rPr lang="en-GB" dirty="0" smtClean="0"/>
            </a:br>
            <a:r>
              <a:rPr lang="en-GB" dirty="0" smtClean="0"/>
              <a:t>Fourth Cycle May 2024 – May 2025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-119615" y="5125545"/>
            <a:ext cx="1088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Mentees</a:t>
            </a:r>
            <a:endParaRPr lang="en-US" sz="16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81704" y="2761401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angle 63"/>
          <p:cNvSpPr/>
          <p:nvPr/>
        </p:nvSpPr>
        <p:spPr>
          <a:xfrm>
            <a:off x="10255657" y="5021081"/>
            <a:ext cx="1604575" cy="502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Rectangle 68"/>
          <p:cNvSpPr/>
          <p:nvPr/>
        </p:nvSpPr>
        <p:spPr>
          <a:xfrm>
            <a:off x="10381704" y="4846454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Rectangle 58"/>
          <p:cNvSpPr/>
          <p:nvPr/>
        </p:nvSpPr>
        <p:spPr>
          <a:xfrm>
            <a:off x="4462834" y="4787114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Rectangle 73"/>
          <p:cNvSpPr/>
          <p:nvPr/>
        </p:nvSpPr>
        <p:spPr>
          <a:xfrm>
            <a:off x="4690817" y="5014902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Rectangle 57"/>
          <p:cNvSpPr/>
          <p:nvPr/>
        </p:nvSpPr>
        <p:spPr>
          <a:xfrm rot="16200000">
            <a:off x="5302908" y="2922488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Mentor </a:t>
            </a:r>
            <a:endParaRPr lang="en-US" sz="16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Supporter</a:t>
            </a:r>
            <a:endParaRPr lang="en-US" sz="16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t="15624" r="15814" b="14665"/>
          <a:stretch/>
        </p:blipFill>
        <p:spPr>
          <a:xfrm>
            <a:off x="560324" y="2335304"/>
            <a:ext cx="1497076" cy="1561965"/>
          </a:xfrm>
          <a:prstGeom prst="ellipse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23472" y="3087379"/>
            <a:ext cx="1604575" cy="502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smtClean="0">
                <a:latin typeface="Poppins" panose="00000500000000000000" pitchFamily="2" charset="0"/>
                <a:cs typeface="Poppins" panose="00000500000000000000" pitchFamily="2" charset="0"/>
              </a:rPr>
              <a:t>Mr</a:t>
            </a:r>
            <a:r>
              <a:rPr lang="en-US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. Abdallah </a:t>
            </a: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El </a:t>
            </a:r>
            <a:r>
              <a:rPr lang="en-US" sz="17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Shehaby</a:t>
            </a:r>
            <a:endParaRPr lang="en-US" sz="17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Text Placeholder 28"/>
          <p:cNvSpPr>
            <a:spLocks noGrp="1"/>
          </p:cNvSpPr>
          <p:nvPr>
            <p:ph idx="4294967295"/>
          </p:nvPr>
        </p:nvSpPr>
        <p:spPr>
          <a:xfrm>
            <a:off x="1823472" y="3610412"/>
            <a:ext cx="1452024" cy="5708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/>
              <a:t>Partner </a:t>
            </a:r>
            <a:r>
              <a:rPr lang="en-US" sz="900" dirty="0" smtClean="0"/>
              <a:t>at </a:t>
            </a:r>
            <a:r>
              <a:rPr lang="en-US" sz="900" dirty="0" err="1"/>
              <a:t>Jurisera</a:t>
            </a:r>
            <a:endParaRPr lang="en-US" sz="900" dirty="0"/>
          </a:p>
        </p:txBody>
      </p:sp>
      <p:sp>
        <p:nvSpPr>
          <p:cNvPr id="33" name="Text Placeholder 28"/>
          <p:cNvSpPr>
            <a:spLocks noGrp="1"/>
          </p:cNvSpPr>
          <p:nvPr>
            <p:ph idx="4294967295"/>
          </p:nvPr>
        </p:nvSpPr>
        <p:spPr>
          <a:xfrm>
            <a:off x="7491571" y="3285791"/>
            <a:ext cx="1657746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Chief Prosecutor, Administrative Prosecution Authority (APA)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254027" y="2609363"/>
            <a:ext cx="2842119" cy="1224630"/>
            <a:chOff x="3453273" y="5059159"/>
            <a:chExt cx="2842119" cy="1224630"/>
          </a:xfrm>
        </p:grpSpPr>
        <p:grpSp>
          <p:nvGrpSpPr>
            <p:cNvPr id="35" name="Group 34"/>
            <p:cNvGrpSpPr/>
            <p:nvPr/>
          </p:nvGrpSpPr>
          <p:grpSpPr>
            <a:xfrm>
              <a:off x="4690817" y="5125928"/>
              <a:ext cx="1604575" cy="1069717"/>
              <a:chOff x="9898253" y="2227565"/>
              <a:chExt cx="1604575" cy="1069717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9898253" y="2227565"/>
                <a:ext cx="1604575" cy="106971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TextBox 37"/>
              <p:cNvSpPr txBox="1"/>
              <p:nvPr/>
            </p:nvSpPr>
            <p:spPr>
              <a:xfrm>
                <a:off x="9898253" y="2227565"/>
                <a:ext cx="1604575" cy="5785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>
                    <a:latin typeface="Poppins" panose="00000500000000000000" pitchFamily="2" charset="0"/>
                    <a:cs typeface="Poppins" panose="00000500000000000000" pitchFamily="2" charset="0"/>
                  </a:rPr>
                  <a:t>Ms. </a:t>
                </a:r>
                <a:r>
                  <a:rPr lang="en-US" dirty="0" err="1" smtClean="0">
                    <a:latin typeface="Poppins" panose="00000500000000000000" pitchFamily="2" charset="0"/>
                    <a:cs typeface="Poppins" panose="00000500000000000000" pitchFamily="2" charset="0"/>
                  </a:rPr>
                  <a:t>Lamyaa</a:t>
                </a:r>
                <a:r>
                  <a:rPr lang="en-US" dirty="0" smtClean="0"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r>
                  <a:rPr lang="en-US" dirty="0">
                    <a:latin typeface="Poppins" panose="00000500000000000000" pitchFamily="2" charset="0"/>
                    <a:cs typeface="Poppins" panose="00000500000000000000" pitchFamily="2" charset="0"/>
                  </a:rPr>
                  <a:t>Mohamed </a:t>
                </a:r>
                <a:r>
                  <a:rPr lang="en-US" dirty="0" err="1">
                    <a:latin typeface="Poppins" panose="00000500000000000000" pitchFamily="2" charset="0"/>
                    <a:cs typeface="Poppins" panose="00000500000000000000" pitchFamily="2" charset="0"/>
                  </a:rPr>
                  <a:t>Saad</a:t>
                </a:r>
                <a:endParaRPr lang="en-US" sz="1800" kern="1200" dirty="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8" t="15531" r="24953" b="32676"/>
            <a:stretch/>
          </p:blipFill>
          <p:spPr>
            <a:xfrm>
              <a:off x="3453273" y="5059159"/>
              <a:ext cx="1192853" cy="1224630"/>
            </a:xfrm>
            <a:prstGeom prst="ellipse">
              <a:avLst/>
            </a:prstGeom>
          </p:spPr>
        </p:pic>
      </p:grpSp>
      <p:sp>
        <p:nvSpPr>
          <p:cNvPr id="56" name="Text Placeholder 28"/>
          <p:cNvSpPr>
            <a:spLocks noGrp="1"/>
          </p:cNvSpPr>
          <p:nvPr>
            <p:ph idx="4294967295"/>
          </p:nvPr>
        </p:nvSpPr>
        <p:spPr>
          <a:xfrm>
            <a:off x="10154522" y="5514032"/>
            <a:ext cx="1452024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Contracts Administrator - </a:t>
            </a:r>
            <a:r>
              <a:rPr lang="en-US" sz="900" dirty="0" err="1"/>
              <a:t>Orascom</a:t>
            </a:r>
            <a:r>
              <a:rPr lang="en-US" sz="900" dirty="0"/>
              <a:t> Construction S.A.E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173636" y="5001011"/>
            <a:ext cx="1604575" cy="579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Eng</a:t>
            </a:r>
            <a:r>
              <a:rPr lang="en-US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Amr </a:t>
            </a:r>
            <a:r>
              <a:rPr lang="en-US" sz="1600" dirty="0" err="1">
                <a:latin typeface="Poppins" panose="00000500000000000000" pitchFamily="2" charset="0"/>
                <a:cs typeface="Poppins" panose="00000500000000000000" pitchFamily="2" charset="0"/>
              </a:rPr>
              <a:t>Elshamy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13587" r="11410" b="15782"/>
          <a:stretch/>
        </p:blipFill>
        <p:spPr>
          <a:xfrm>
            <a:off x="8977468" y="4751844"/>
            <a:ext cx="1223480" cy="1223480"/>
          </a:xfrm>
          <a:prstGeom prst="ellipse">
            <a:avLst/>
          </a:prstGeom>
        </p:spPr>
      </p:pic>
      <p:sp>
        <p:nvSpPr>
          <p:cNvPr id="72" name="Text Placeholder 28"/>
          <p:cNvSpPr>
            <a:spLocks noGrp="1"/>
          </p:cNvSpPr>
          <p:nvPr>
            <p:ph idx="4294967295"/>
          </p:nvPr>
        </p:nvSpPr>
        <p:spPr>
          <a:xfrm>
            <a:off x="4596281" y="5574879"/>
            <a:ext cx="1657746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Contracts Engineer Team Leader - </a:t>
            </a:r>
            <a:r>
              <a:rPr lang="en-US" sz="900" dirty="0" err="1"/>
              <a:t>Rowad</a:t>
            </a:r>
            <a:r>
              <a:rPr lang="en-US" sz="900" dirty="0"/>
              <a:t> Modern Engineering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88748" y="4926149"/>
            <a:ext cx="1604575" cy="578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Eng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endParaRPr lang="en-US" sz="16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Mohamed </a:t>
            </a:r>
            <a:r>
              <a:rPr lang="en-US" sz="1600" dirty="0" err="1">
                <a:latin typeface="Poppins" panose="00000500000000000000" pitchFamily="2" charset="0"/>
                <a:cs typeface="Poppins" panose="00000500000000000000" pitchFamily="2" charset="0"/>
              </a:rPr>
              <a:t>Fadl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20024" r="28645" b="22991"/>
          <a:stretch/>
        </p:blipFill>
        <p:spPr>
          <a:xfrm>
            <a:off x="3351204" y="4792245"/>
            <a:ext cx="1192853" cy="1192853"/>
          </a:xfrm>
          <a:prstGeom prst="ellipse">
            <a:avLst/>
          </a:prstGeom>
        </p:spPr>
      </p:pic>
      <p:sp>
        <p:nvSpPr>
          <p:cNvPr id="84" name="Text Placeholder 28"/>
          <p:cNvSpPr>
            <a:spLocks noGrp="1"/>
          </p:cNvSpPr>
          <p:nvPr>
            <p:ph idx="4294967295"/>
          </p:nvPr>
        </p:nvSpPr>
        <p:spPr>
          <a:xfrm>
            <a:off x="7278108" y="5622035"/>
            <a:ext cx="1452024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Contracts </a:t>
            </a:r>
            <a:r>
              <a:rPr lang="en-US" sz="900" dirty="0" smtClean="0"/>
              <a:t>Manager </a:t>
            </a:r>
            <a:r>
              <a:rPr lang="en-US" sz="900" dirty="0"/>
              <a:t>- AVIC International Holding Corporation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7222" y="4929901"/>
            <a:ext cx="1604575" cy="579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Eng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endParaRPr lang="en-US" sz="16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Hossam</a:t>
            </a:r>
            <a:r>
              <a:rPr lang="en-US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Meshref</a:t>
            </a:r>
            <a:r>
              <a:rPr lang="en-US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19558" r="24444" b="25416"/>
          <a:stretch/>
        </p:blipFill>
        <p:spPr>
          <a:xfrm>
            <a:off x="6102228" y="4773275"/>
            <a:ext cx="1223480" cy="1248445"/>
          </a:xfrm>
          <a:prstGeom prst="ellipse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864696" y="4766615"/>
            <a:ext cx="1604575" cy="747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dirty="0">
                <a:latin typeface="Poppins" panose="00000500000000000000" pitchFamily="2" charset="0"/>
                <a:cs typeface="Poppins" panose="00000500000000000000" pitchFamily="2" charset="0"/>
              </a:rPr>
              <a:t>Eng. 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Mariam</a:t>
            </a:r>
            <a:r>
              <a:rPr lang="pt-BR" sz="1700" dirty="0" smtClean="0">
                <a:latin typeface="Poppins" panose="00000500000000000000" pitchFamily="2" charset="0"/>
                <a:cs typeface="Poppins" panose="00000500000000000000" pitchFamily="2" charset="0"/>
              </a:rPr>
              <a:t> Abou </a:t>
            </a:r>
            <a:r>
              <a:rPr lang="pt-BR" sz="1700" dirty="0" err="1">
                <a:latin typeface="Poppins" panose="00000500000000000000" pitchFamily="2" charset="0"/>
                <a:cs typeface="Poppins" panose="00000500000000000000" pitchFamily="2" charset="0"/>
              </a:rPr>
              <a:t>Zaid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8" name="Text Placeholder 28"/>
          <p:cNvSpPr>
            <a:spLocks noGrp="1"/>
          </p:cNvSpPr>
          <p:nvPr>
            <p:ph idx="4294967295"/>
          </p:nvPr>
        </p:nvSpPr>
        <p:spPr>
          <a:xfrm>
            <a:off x="1828403" y="5484069"/>
            <a:ext cx="1452024" cy="5708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900" dirty="0"/>
              <a:t>Senior Contracts Engineer, Agile Project Management Advisors Agile PMA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5016" r="8987" b="11251"/>
          <a:stretch/>
        </p:blipFill>
        <p:spPr>
          <a:xfrm>
            <a:off x="592839" y="4740848"/>
            <a:ext cx="1235961" cy="12359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458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/>
          <p:cNvSpPr>
            <a:spLocks noGrp="1"/>
          </p:cNvSpPr>
          <p:nvPr>
            <p:ph idx="4294967295"/>
          </p:nvPr>
        </p:nvSpPr>
        <p:spPr>
          <a:xfrm>
            <a:off x="362493" y="1442973"/>
            <a:ext cx="11372307" cy="5708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 4 (Online) </a:t>
            </a:r>
            <a:endParaRPr lang="en-US" sz="2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0" y="2293330"/>
            <a:ext cx="12192000" cy="1844177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DEBE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58914" y="2900389"/>
            <a:ext cx="1552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Mentors</a:t>
            </a:r>
          </a:p>
          <a:p>
            <a:pPr algn="ctr"/>
            <a:endParaRPr lang="en-US" sz="24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642" y="2694577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ular Callout 7"/>
          <p:cNvSpPr/>
          <p:nvPr/>
        </p:nvSpPr>
        <p:spPr>
          <a:xfrm>
            <a:off x="0" y="4419599"/>
            <a:ext cx="12192000" cy="1830371"/>
          </a:xfrm>
          <a:prstGeom prst="wedgeRectCallout">
            <a:avLst>
              <a:gd name="adj1" fmla="val 0"/>
              <a:gd name="adj2" fmla="val 0"/>
            </a:avLst>
          </a:prstGeom>
          <a:solidFill>
            <a:srgbClr val="FCDED7"/>
          </a:solidFill>
          <a:ln>
            <a:solidFill>
              <a:srgbClr val="FCDED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endParaRPr lang="en-US" sz="20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1474" y="293687"/>
            <a:ext cx="11363326" cy="763791"/>
          </a:xfrm>
        </p:spPr>
        <p:txBody>
          <a:bodyPr>
            <a:noAutofit/>
          </a:bodyPr>
          <a:lstStyle/>
          <a:p>
            <a:r>
              <a:rPr lang="en-GB" dirty="0" smtClean="0"/>
              <a:t>Branch Mentoring Programme</a:t>
            </a:r>
            <a:br>
              <a:rPr lang="en-GB" dirty="0" smtClean="0"/>
            </a:br>
            <a:r>
              <a:rPr lang="en-GB" dirty="0" smtClean="0"/>
              <a:t>Fourth Cycle May 2024 – May 2025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-119615" y="5125545"/>
            <a:ext cx="1088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Mentees</a:t>
            </a:r>
            <a:endParaRPr lang="en-US" sz="16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81704" y="2761401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angle 63"/>
          <p:cNvSpPr/>
          <p:nvPr/>
        </p:nvSpPr>
        <p:spPr>
          <a:xfrm>
            <a:off x="9842466" y="5019424"/>
            <a:ext cx="1604575" cy="502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TextBox 64"/>
          <p:cNvSpPr txBox="1"/>
          <p:nvPr/>
        </p:nvSpPr>
        <p:spPr>
          <a:xfrm>
            <a:off x="5654868" y="5409528"/>
            <a:ext cx="1604575" cy="512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n-NO" sz="1400" dirty="0" smtClean="0">
                <a:latin typeface="Poppins" panose="00000500000000000000" pitchFamily="2" charset="0"/>
                <a:cs typeface="Poppins" panose="00000500000000000000" pitchFamily="2" charset="0"/>
              </a:rPr>
              <a:t>Eng. Bashir </a:t>
            </a:r>
            <a:r>
              <a:rPr lang="nn-NO" sz="1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Sarieddine</a:t>
            </a:r>
            <a:endParaRPr lang="en-US" sz="14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968513" y="4844797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TextBox 69"/>
          <p:cNvSpPr txBox="1"/>
          <p:nvPr/>
        </p:nvSpPr>
        <p:spPr>
          <a:xfrm>
            <a:off x="880171" y="5308679"/>
            <a:ext cx="1604575" cy="747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Eng. </a:t>
            </a:r>
            <a:r>
              <a:rPr lang="en-US" sz="1400" dirty="0" err="1">
                <a:latin typeface="Poppins" panose="00000500000000000000" pitchFamily="2" charset="0"/>
                <a:cs typeface="Poppins" panose="00000500000000000000" pitchFamily="2" charset="0"/>
              </a:rPr>
              <a:t>Shaimaa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dirty="0" err="1">
                <a:latin typeface="Poppins" panose="00000500000000000000" pitchFamily="2" charset="0"/>
                <a:cs typeface="Poppins" panose="00000500000000000000" pitchFamily="2" charset="0"/>
              </a:rPr>
              <a:t>Shehata</a:t>
            </a:r>
            <a:endParaRPr lang="en-US" sz="14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6" name="Text Placeholder 28"/>
          <p:cNvSpPr>
            <a:spLocks noGrp="1"/>
          </p:cNvSpPr>
          <p:nvPr>
            <p:ph idx="4294967295"/>
          </p:nvPr>
        </p:nvSpPr>
        <p:spPr>
          <a:xfrm>
            <a:off x="3246519" y="5879836"/>
            <a:ext cx="1702471" cy="20764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750" dirty="0"/>
              <a:t>Senior Planning Manager / Project Controls </a:t>
            </a:r>
            <a:r>
              <a:rPr lang="en-US" sz="750" dirty="0" smtClean="0"/>
              <a:t>Manager - WTE</a:t>
            </a:r>
            <a:endParaRPr lang="en-US" sz="750" dirty="0"/>
          </a:p>
        </p:txBody>
      </p:sp>
      <p:sp>
        <p:nvSpPr>
          <p:cNvPr id="78" name="Text Placeholder 28"/>
          <p:cNvSpPr>
            <a:spLocks noGrp="1"/>
          </p:cNvSpPr>
          <p:nvPr>
            <p:ph idx="4294967295"/>
          </p:nvPr>
        </p:nvSpPr>
        <p:spPr>
          <a:xfrm>
            <a:off x="5555257" y="5827736"/>
            <a:ext cx="1863483" cy="57087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750" dirty="0" smtClean="0"/>
              <a:t>Contracts And </a:t>
            </a:r>
            <a:r>
              <a:rPr lang="en-US" sz="750" dirty="0"/>
              <a:t>Claims Specialist - Qatari </a:t>
            </a:r>
            <a:r>
              <a:rPr lang="en-US" sz="750" dirty="0" err="1"/>
              <a:t>Diar</a:t>
            </a:r>
            <a:r>
              <a:rPr lang="en-US" sz="750" dirty="0"/>
              <a:t> – Saudi Bin Laden Group </a:t>
            </a:r>
          </a:p>
        </p:txBody>
      </p:sp>
      <p:sp>
        <p:nvSpPr>
          <p:cNvPr id="79" name="Text Placeholder 28"/>
          <p:cNvSpPr>
            <a:spLocks noGrp="1"/>
          </p:cNvSpPr>
          <p:nvPr>
            <p:ph idx="4294967295"/>
          </p:nvPr>
        </p:nvSpPr>
        <p:spPr>
          <a:xfrm>
            <a:off x="759682" y="5820343"/>
            <a:ext cx="1848946" cy="27844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750" dirty="0"/>
              <a:t>Senior Contracts Engineer - Agile Project Management Advisors </a:t>
            </a:r>
            <a:r>
              <a:rPr lang="en-US" sz="750" dirty="0" smtClean="0"/>
              <a:t>- Dubai </a:t>
            </a:r>
            <a:endParaRPr lang="en-US" sz="750" dirty="0"/>
          </a:p>
        </p:txBody>
      </p:sp>
      <p:sp>
        <p:nvSpPr>
          <p:cNvPr id="59" name="Rectangle 58"/>
          <p:cNvSpPr/>
          <p:nvPr/>
        </p:nvSpPr>
        <p:spPr>
          <a:xfrm>
            <a:off x="4049643" y="4785457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3174980" y="5389294"/>
            <a:ext cx="1604575" cy="579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Eng. </a:t>
            </a:r>
            <a:r>
              <a:rPr lang="en-US" sz="1400" dirty="0" smtClean="0">
                <a:latin typeface="Poppins" panose="00000500000000000000" pitchFamily="2" charset="0"/>
                <a:cs typeface="Poppins" panose="00000500000000000000" pitchFamily="2" charset="0"/>
              </a:rPr>
              <a:t>Ahmed </a:t>
            </a:r>
            <a:r>
              <a:rPr lang="en-US" sz="1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Abdelhameed</a:t>
            </a:r>
            <a:endParaRPr lang="en-US" sz="14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277626" y="5107515"/>
            <a:ext cx="1604575" cy="106971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Rectangle 57"/>
          <p:cNvSpPr/>
          <p:nvPr/>
        </p:nvSpPr>
        <p:spPr>
          <a:xfrm rot="16200000">
            <a:off x="5302908" y="2922488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Mentor </a:t>
            </a:r>
            <a:endParaRPr lang="en-US" sz="1600" b="1" dirty="0" smtClean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smtClean="0">
                <a:solidFill>
                  <a:srgbClr val="78000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Supporter</a:t>
            </a:r>
            <a:endParaRPr lang="en-US" sz="1600" b="1" dirty="0">
              <a:solidFill>
                <a:srgbClr val="78000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t="5839" r="17558" b="25034"/>
          <a:stretch/>
        </p:blipFill>
        <p:spPr>
          <a:xfrm>
            <a:off x="3504899" y="4464401"/>
            <a:ext cx="989929" cy="989929"/>
          </a:xfrm>
          <a:prstGeom prst="ellipse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t="19801" r="19917" b="30059"/>
          <a:stretch/>
        </p:blipFill>
        <p:spPr>
          <a:xfrm>
            <a:off x="556188" y="2311838"/>
            <a:ext cx="1501212" cy="1585576"/>
          </a:xfrm>
          <a:prstGeom prst="ellipse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41689" y="3063912"/>
            <a:ext cx="1604575" cy="578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Poppins" panose="00000500000000000000" pitchFamily="2" charset="0"/>
                <a:cs typeface="Poppins" panose="00000500000000000000" pitchFamily="2" charset="0"/>
              </a:rPr>
              <a:t>Mr.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Sherif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El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Saadani</a:t>
            </a:r>
            <a:endParaRPr lang="en-US" sz="18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Text Placeholder 28"/>
          <p:cNvSpPr>
            <a:spLocks noGrp="1"/>
          </p:cNvSpPr>
          <p:nvPr>
            <p:ph idx="4294967295"/>
          </p:nvPr>
        </p:nvSpPr>
        <p:spPr>
          <a:xfrm>
            <a:off x="1826746" y="3586946"/>
            <a:ext cx="1452024" cy="5708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900" dirty="0"/>
              <a:t>Partner </a:t>
            </a:r>
            <a:r>
              <a:rPr lang="en-US" sz="900" dirty="0" smtClean="0"/>
              <a:t>at </a:t>
            </a:r>
            <a:r>
              <a:rPr lang="en-US" sz="900" dirty="0" err="1" smtClean="0"/>
              <a:t>Amereller</a:t>
            </a:r>
            <a:endParaRPr lang="en-US" sz="9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19272" r="14798" b="8387"/>
          <a:stretch/>
        </p:blipFill>
        <p:spPr>
          <a:xfrm>
            <a:off x="5873183" y="4437538"/>
            <a:ext cx="986796" cy="986796"/>
          </a:xfrm>
          <a:prstGeom prst="ellipse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943998" y="5424102"/>
            <a:ext cx="1775109" cy="512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n-NO" sz="1400" dirty="0">
                <a:latin typeface="Poppins" panose="00000500000000000000" pitchFamily="2" charset="0"/>
                <a:cs typeface="Poppins" panose="00000500000000000000" pitchFamily="2" charset="0"/>
              </a:rPr>
              <a:t>Eng. Mohammed </a:t>
            </a:r>
            <a:r>
              <a:rPr lang="nn-NO" sz="1400" dirty="0" err="1" smtClean="0">
                <a:latin typeface="Poppins" panose="00000500000000000000" pitchFamily="2" charset="0"/>
                <a:cs typeface="Poppins" panose="00000500000000000000" pitchFamily="2" charset="0"/>
              </a:rPr>
              <a:t>Galbat</a:t>
            </a:r>
            <a:endParaRPr lang="en-US" sz="14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2" name="Text Placeholder 28"/>
          <p:cNvSpPr>
            <a:spLocks noGrp="1"/>
          </p:cNvSpPr>
          <p:nvPr>
            <p:ph idx="4294967295"/>
          </p:nvPr>
        </p:nvSpPr>
        <p:spPr>
          <a:xfrm>
            <a:off x="7884448" y="5827736"/>
            <a:ext cx="1887632" cy="57087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750" dirty="0"/>
              <a:t>Senior Contracts Engineer </a:t>
            </a:r>
            <a:r>
              <a:rPr lang="en-US" sz="750" dirty="0" smtClean="0"/>
              <a:t>- Masco </a:t>
            </a:r>
            <a:r>
              <a:rPr lang="en-US" sz="750" dirty="0"/>
              <a:t>HQ, Mohamed Ali El </a:t>
            </a:r>
            <a:r>
              <a:rPr lang="en-US" sz="750" dirty="0" err="1"/>
              <a:t>Swailam</a:t>
            </a:r>
            <a:r>
              <a:rPr lang="en-US" sz="750" dirty="0"/>
              <a:t> Co. for trading and Contracting 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 b="18684"/>
          <a:stretch/>
        </p:blipFill>
        <p:spPr>
          <a:xfrm>
            <a:off x="8238334" y="4429575"/>
            <a:ext cx="965117" cy="949740"/>
          </a:xfrm>
          <a:prstGeom prst="ellipse">
            <a:avLst/>
          </a:prstGeom>
        </p:spPr>
      </p:pic>
      <p:sp>
        <p:nvSpPr>
          <p:cNvPr id="39" name="Text Placeholder 28"/>
          <p:cNvSpPr>
            <a:spLocks noGrp="1"/>
          </p:cNvSpPr>
          <p:nvPr>
            <p:ph idx="4294967295"/>
          </p:nvPr>
        </p:nvSpPr>
        <p:spPr>
          <a:xfrm>
            <a:off x="10224307" y="5866585"/>
            <a:ext cx="1657746" cy="3163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Contracts Section Head -</a:t>
            </a:r>
            <a:r>
              <a:rPr lang="en-US" sz="800" dirty="0" err="1"/>
              <a:t>Mofrreh</a:t>
            </a:r>
            <a:r>
              <a:rPr lang="en-US" sz="800" dirty="0"/>
              <a:t> </a:t>
            </a:r>
            <a:r>
              <a:rPr lang="en-US" sz="800" dirty="0" err="1"/>
              <a:t>Marzouq</a:t>
            </a:r>
            <a:r>
              <a:rPr lang="en-US" sz="800" dirty="0"/>
              <a:t> Al-</a:t>
            </a:r>
            <a:r>
              <a:rPr lang="en-US" sz="800" dirty="0" err="1"/>
              <a:t>Harbi</a:t>
            </a:r>
            <a:r>
              <a:rPr lang="en-US" sz="800" dirty="0"/>
              <a:t> &amp; Partners Co. LTD.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38397" y="5411493"/>
            <a:ext cx="1829567" cy="5785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Eng. Omar Mohamed </a:t>
            </a:r>
            <a:r>
              <a:rPr lang="en-US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Lotfy</a:t>
            </a:r>
            <a:endParaRPr lang="en-US" sz="1400" kern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3" t="8019" r="28090" b="50344"/>
          <a:stretch/>
        </p:blipFill>
        <p:spPr>
          <a:xfrm>
            <a:off x="10581805" y="4458585"/>
            <a:ext cx="942750" cy="942750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9" t="17406" r="25469" b="43851"/>
          <a:stretch/>
        </p:blipFill>
        <p:spPr>
          <a:xfrm>
            <a:off x="1136615" y="4419599"/>
            <a:ext cx="989929" cy="989929"/>
          </a:xfrm>
          <a:prstGeom prst="ellipse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621064" y="2618334"/>
            <a:ext cx="1701439" cy="1086713"/>
            <a:chOff x="10381704" y="2744405"/>
            <a:chExt cx="1701439" cy="1086713"/>
          </a:xfrm>
        </p:grpSpPr>
        <p:sp>
          <p:nvSpPr>
            <p:cNvPr id="44" name="Rectangle 43"/>
            <p:cNvSpPr/>
            <p:nvPr/>
          </p:nvSpPr>
          <p:spPr>
            <a:xfrm>
              <a:off x="10381704" y="2761401"/>
              <a:ext cx="1604575" cy="10697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10381704" y="2744405"/>
              <a:ext cx="1701439" cy="613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Mr. </a:t>
              </a:r>
              <a:r>
                <a:rPr lang="en-US" dirty="0" smtClean="0">
                  <a:latin typeface="Poppins" panose="00000500000000000000" pitchFamily="2" charset="0"/>
                  <a:cs typeface="Poppins" panose="00000500000000000000" pitchFamily="2" charset="0"/>
                </a:rPr>
                <a:t>Mahmoud </a:t>
              </a: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El-</a:t>
              </a:r>
              <a:r>
                <a:rPr lang="en-US" dirty="0" err="1">
                  <a:latin typeface="Poppins" panose="00000500000000000000" pitchFamily="2" charset="0"/>
                  <a:cs typeface="Poppins" panose="00000500000000000000" pitchFamily="2" charset="0"/>
                </a:rPr>
                <a:t>Khamry</a:t>
              </a:r>
              <a:r>
                <a:rPr lang="en-US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</p:grpSp>
      <p:sp>
        <p:nvSpPr>
          <p:cNvPr id="46" name="Text Placeholder 28"/>
          <p:cNvSpPr>
            <a:spLocks noGrp="1"/>
          </p:cNvSpPr>
          <p:nvPr>
            <p:ph idx="4294967295"/>
          </p:nvPr>
        </p:nvSpPr>
        <p:spPr>
          <a:xfrm>
            <a:off x="7606121" y="3294760"/>
            <a:ext cx="1452024" cy="4729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00" dirty="0"/>
              <a:t>Partner at Amr &amp; Partners Law Firm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t="20877" r="25330" b="35206"/>
          <a:stretch/>
        </p:blipFill>
        <p:spPr>
          <a:xfrm>
            <a:off x="6344471" y="2591557"/>
            <a:ext cx="1238227" cy="12382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479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201" y="3134932"/>
            <a:ext cx="983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D1213"/>
                </a:solidFill>
                <a:latin typeface="Poppins" charset="0"/>
                <a:ea typeface="Poppins" charset="0"/>
                <a:cs typeface="Poppins" charset="0"/>
              </a:rPr>
              <a:t>Thank You</a:t>
            </a:r>
            <a:endParaRPr lang="en-US" sz="4400" dirty="0">
              <a:solidFill>
                <a:srgbClr val="7D1213"/>
              </a:solidFill>
              <a:latin typeface="Poppins" charset="0"/>
              <a:ea typeface="Poppins" charset="0"/>
              <a:cs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549</Words>
  <Application>Microsoft Office PowerPoint</Application>
  <PresentationFormat>Widescreen</PresentationFormat>
  <Paragraphs>113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Poppins</vt:lpstr>
      <vt:lpstr>Arial</vt:lpstr>
      <vt:lpstr>Poppins Light</vt:lpstr>
      <vt:lpstr>Poppins Medium</vt:lpstr>
      <vt:lpstr>Calibri</vt:lpstr>
      <vt:lpstr>2_Office Theme</vt:lpstr>
      <vt:lpstr>Mentoring Programme of the Ciarb Egypt Branch  </vt:lpstr>
      <vt:lpstr> Branch Mentoring Programme</vt:lpstr>
      <vt:lpstr>Branch Mentoring Programme Fourth Cycle May 2024 – May 2025</vt:lpstr>
      <vt:lpstr>Branch Mentoring Programme Fourth Cycle May 2024 – May 2025</vt:lpstr>
      <vt:lpstr>Branch Mentoring Programme Fourth Cycle May 2024 – May 2025</vt:lpstr>
      <vt:lpstr>Branch Mentoring Programme Fourth Cycle May 2024 – May 2025</vt:lpstr>
      <vt:lpstr>Branch Mentoring Programme Fourth Cycle May 2024 – May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</dc:title>
  <dc:creator>Shireen Fathy</dc:creator>
  <cp:lastModifiedBy>Nanor Zohrabian</cp:lastModifiedBy>
  <cp:revision>164</cp:revision>
  <dcterms:created xsi:type="dcterms:W3CDTF">2023-03-19T10:32:12Z</dcterms:created>
  <dcterms:modified xsi:type="dcterms:W3CDTF">2024-09-04T07:51:41Z</dcterms:modified>
</cp:coreProperties>
</file>